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4" r:id="rId10"/>
    <p:sldId id="265" r:id="rId11"/>
    <p:sldId id="268" r:id="rId12"/>
    <p:sldId id="266" r:id="rId13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7"/>
    <p:restoredTop sz="94694"/>
  </p:normalViewPr>
  <p:slideViewPr>
    <p:cSldViewPr>
      <p:cViewPr varScale="1">
        <p:scale>
          <a:sx n="247" d="100"/>
          <a:sy n="247" d="100"/>
        </p:scale>
        <p:origin x="192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1" i="0">
                <a:solidFill>
                  <a:srgbClr val="6FB0D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1" i="0">
                <a:solidFill>
                  <a:srgbClr val="6FB0D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7256" y="0"/>
            <a:ext cx="940435" cy="617220"/>
          </a:xfrm>
          <a:custGeom>
            <a:avLst/>
            <a:gdLst/>
            <a:ahLst/>
            <a:cxnLst/>
            <a:rect l="l" t="t" r="r" b="b"/>
            <a:pathLst>
              <a:path w="940435" h="617220">
                <a:moveTo>
                  <a:pt x="878825" y="0"/>
                </a:moveTo>
                <a:lnTo>
                  <a:pt x="233037" y="0"/>
                </a:lnTo>
                <a:lnTo>
                  <a:pt x="0" y="233049"/>
                </a:lnTo>
                <a:lnTo>
                  <a:pt x="384505" y="616768"/>
                </a:lnTo>
                <a:lnTo>
                  <a:pt x="940112" y="61185"/>
                </a:lnTo>
                <a:lnTo>
                  <a:pt x="878825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636172" y="0"/>
            <a:ext cx="465455" cy="263525"/>
          </a:xfrm>
          <a:custGeom>
            <a:avLst/>
            <a:gdLst/>
            <a:ahLst/>
            <a:cxnLst/>
            <a:rect l="l" t="t" r="r" b="b"/>
            <a:pathLst>
              <a:path w="465454" h="263525">
                <a:moveTo>
                  <a:pt x="464890" y="0"/>
                </a:moveTo>
                <a:lnTo>
                  <a:pt x="61173" y="0"/>
                </a:lnTo>
                <a:lnTo>
                  <a:pt x="0" y="61173"/>
                </a:lnTo>
                <a:lnTo>
                  <a:pt x="201472" y="263426"/>
                </a:lnTo>
                <a:lnTo>
                  <a:pt x="46489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06462" y="0"/>
            <a:ext cx="451484" cy="389890"/>
          </a:xfrm>
          <a:custGeom>
            <a:avLst/>
            <a:gdLst/>
            <a:ahLst/>
            <a:cxnLst/>
            <a:rect l="l" t="t" r="r" b="b"/>
            <a:pathLst>
              <a:path w="451485" h="389890">
                <a:moveTo>
                  <a:pt x="451374" y="0"/>
                </a:moveTo>
                <a:lnTo>
                  <a:pt x="327853" y="0"/>
                </a:lnTo>
                <a:lnTo>
                  <a:pt x="0" y="328147"/>
                </a:lnTo>
                <a:lnTo>
                  <a:pt x="61438" y="389582"/>
                </a:lnTo>
                <a:lnTo>
                  <a:pt x="45137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22592" y="193548"/>
            <a:ext cx="1111250" cy="1111250"/>
          </a:xfrm>
          <a:custGeom>
            <a:avLst/>
            <a:gdLst/>
            <a:ahLst/>
            <a:cxnLst/>
            <a:rect l="l" t="t" r="r" b="b"/>
            <a:pathLst>
              <a:path w="1111250" h="1111250">
                <a:moveTo>
                  <a:pt x="555997" y="0"/>
                </a:moveTo>
                <a:lnTo>
                  <a:pt x="0" y="555604"/>
                </a:lnTo>
                <a:lnTo>
                  <a:pt x="555997" y="1111209"/>
                </a:lnTo>
                <a:lnTo>
                  <a:pt x="1111197" y="555604"/>
                </a:lnTo>
                <a:lnTo>
                  <a:pt x="55599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12" y="322993"/>
            <a:ext cx="1429385" cy="2061210"/>
          </a:xfrm>
          <a:custGeom>
            <a:avLst/>
            <a:gdLst/>
            <a:ahLst/>
            <a:cxnLst/>
            <a:rect l="l" t="t" r="r" b="b"/>
            <a:pathLst>
              <a:path w="1429385" h="2061210">
                <a:moveTo>
                  <a:pt x="398644" y="0"/>
                </a:moveTo>
                <a:lnTo>
                  <a:pt x="0" y="398644"/>
                </a:lnTo>
                <a:lnTo>
                  <a:pt x="0" y="1662717"/>
                </a:lnTo>
                <a:lnTo>
                  <a:pt x="398644" y="2061054"/>
                </a:lnTo>
                <a:lnTo>
                  <a:pt x="1428774" y="1030924"/>
                </a:lnTo>
                <a:lnTo>
                  <a:pt x="39864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247449" y="0"/>
            <a:ext cx="1599565" cy="1703705"/>
          </a:xfrm>
          <a:custGeom>
            <a:avLst/>
            <a:gdLst/>
            <a:ahLst/>
            <a:cxn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82483" y="0"/>
            <a:ext cx="1385570" cy="692785"/>
          </a:xfrm>
          <a:custGeom>
            <a:avLst/>
            <a:gdLst/>
            <a:ahLst/>
            <a:cxn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50" b="1" i="0">
                <a:solidFill>
                  <a:srgbClr val="6FB0D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8847" y="129877"/>
            <a:ext cx="2577005" cy="530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1" i="0">
                <a:solidFill>
                  <a:srgbClr val="6FB0DA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5093" y="684844"/>
            <a:ext cx="5384512" cy="225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2" y="889182"/>
                </a:lnTo>
                <a:lnTo>
                  <a:pt x="777632" y="222018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00837" y="2575346"/>
            <a:ext cx="1111250" cy="713105"/>
            <a:chOff x="2600837" y="2575346"/>
            <a:chExt cx="1111250" cy="713105"/>
          </a:xfrm>
        </p:grpSpPr>
        <p:sp>
          <p:nvSpPr>
            <p:cNvPr id="4" name="object 4"/>
            <p:cNvSpPr/>
            <p:nvPr/>
          </p:nvSpPr>
          <p:spPr>
            <a:xfrm>
              <a:off x="2787598" y="2747223"/>
              <a:ext cx="924560" cy="541020"/>
            </a:xfrm>
            <a:custGeom>
              <a:avLst/>
              <a:gdLst/>
              <a:ahLst/>
              <a:cxnLst/>
              <a:rect l="l" t="t" r="r" b="b"/>
              <a:pathLst>
                <a:path w="924560" h="541020">
                  <a:moveTo>
                    <a:pt x="540695" y="0"/>
                  </a:moveTo>
                  <a:lnTo>
                    <a:pt x="0" y="540723"/>
                  </a:lnTo>
                  <a:lnTo>
                    <a:pt x="767438" y="540723"/>
                  </a:lnTo>
                  <a:lnTo>
                    <a:pt x="924435" y="383724"/>
                  </a:lnTo>
                  <a:lnTo>
                    <a:pt x="54069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0837" y="2575346"/>
              <a:ext cx="758190" cy="713105"/>
            </a:xfrm>
            <a:custGeom>
              <a:avLst/>
              <a:gdLst/>
              <a:ahLst/>
              <a:cxnLst/>
              <a:rect l="l" t="t" r="r" b="b"/>
              <a:pathLst>
                <a:path w="758189" h="713104">
                  <a:moveTo>
                    <a:pt x="555580" y="0"/>
                  </a:moveTo>
                  <a:lnTo>
                    <a:pt x="0" y="556402"/>
                  </a:lnTo>
                  <a:lnTo>
                    <a:pt x="156815" y="712600"/>
                  </a:lnTo>
                  <a:lnTo>
                    <a:pt x="247504" y="712600"/>
                  </a:lnTo>
                  <a:lnTo>
                    <a:pt x="757845" y="202250"/>
                  </a:lnTo>
                  <a:lnTo>
                    <a:pt x="55558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8660" y="638699"/>
            <a:ext cx="2407285" cy="144145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455"/>
              </a:spcBef>
            </a:pPr>
            <a:r>
              <a:rPr sz="1800" spc="55" dirty="0">
                <a:solidFill>
                  <a:schemeClr val="bg1"/>
                </a:solidFill>
                <a:latin typeface="Cambria"/>
                <a:cs typeface="Cambria"/>
              </a:rPr>
              <a:t>Unveiling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chemeClr val="bg1"/>
                </a:solidFill>
                <a:latin typeface="Cambria"/>
                <a:cs typeface="Cambria"/>
              </a:rPr>
              <a:t>the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Cambria"/>
                <a:cs typeface="Cambria"/>
              </a:rPr>
              <a:t>Power</a:t>
            </a:r>
            <a:r>
              <a:rPr sz="1800" spc="-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chemeClr val="bg1"/>
                </a:solidFill>
                <a:latin typeface="Cambria"/>
                <a:cs typeface="Cambria"/>
              </a:rPr>
              <a:t>of </a:t>
            </a:r>
            <a:r>
              <a:rPr sz="1800" spc="-38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100" dirty="0">
                <a:solidFill>
                  <a:schemeClr val="bg1"/>
                </a:solidFill>
                <a:latin typeface="Cambria"/>
                <a:cs typeface="Cambria"/>
              </a:rPr>
              <a:t>Hough </a:t>
            </a:r>
            <a:r>
              <a:rPr sz="1800" spc="55" dirty="0">
                <a:solidFill>
                  <a:schemeClr val="bg1"/>
                </a:solidFill>
                <a:latin typeface="Cambria"/>
                <a:cs typeface="Cambria"/>
              </a:rPr>
              <a:t>Transform: </a:t>
            </a:r>
            <a:r>
              <a:rPr sz="1800" spc="95" dirty="0">
                <a:solidFill>
                  <a:schemeClr val="bg1"/>
                </a:solidFill>
                <a:latin typeface="Cambria"/>
                <a:cs typeface="Cambria"/>
              </a:rPr>
              <a:t>A </a:t>
            </a:r>
            <a:r>
              <a:rPr sz="1800" spc="10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chemeClr val="bg1"/>
                </a:solidFill>
                <a:latin typeface="Cambria"/>
                <a:cs typeface="Cambria"/>
              </a:rPr>
              <a:t>Comprehensive </a:t>
            </a:r>
            <a:r>
              <a:rPr sz="1800" spc="9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chemeClr val="bg1"/>
                </a:solidFill>
                <a:latin typeface="Cambria"/>
                <a:cs typeface="Cambria"/>
              </a:rPr>
              <a:t>Exploration </a:t>
            </a:r>
            <a:r>
              <a:rPr sz="1800" spc="105" dirty="0">
                <a:solidFill>
                  <a:schemeClr val="bg1"/>
                </a:solidFill>
                <a:latin typeface="Cambria"/>
                <a:cs typeface="Cambria"/>
              </a:rPr>
              <a:t>of </a:t>
            </a:r>
            <a:r>
              <a:rPr sz="1800" spc="35" dirty="0">
                <a:solidFill>
                  <a:schemeClr val="bg1"/>
                </a:solidFill>
                <a:latin typeface="Cambria"/>
                <a:cs typeface="Cambria"/>
              </a:rPr>
              <a:t>its </a:t>
            </a:r>
            <a:r>
              <a:rPr sz="1800" spc="40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chemeClr val="bg1"/>
                </a:solidFill>
                <a:latin typeface="Cambria"/>
                <a:cs typeface="Cambria"/>
              </a:rPr>
              <a:t>Applications </a:t>
            </a:r>
            <a:r>
              <a:rPr sz="1800" spc="80" dirty="0">
                <a:solidFill>
                  <a:schemeClr val="bg1"/>
                </a:solidFill>
                <a:latin typeface="Cambria"/>
                <a:cs typeface="Cambria"/>
              </a:rPr>
              <a:t>and </a:t>
            </a:r>
            <a:r>
              <a:rPr sz="1800" spc="85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chemeClr val="bg1"/>
                </a:solidFill>
                <a:latin typeface="Cambria"/>
                <a:cs typeface="Cambria"/>
              </a:rPr>
              <a:t>Techniques</a:t>
            </a:r>
            <a:endParaRPr sz="18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D7E69C-B3B3-192D-9224-6E64DFF24E83}"/>
              </a:ext>
            </a:extLst>
          </p:cNvPr>
          <p:cNvSpPr txBox="1"/>
          <p:nvPr/>
        </p:nvSpPr>
        <p:spPr>
          <a:xfrm>
            <a:off x="937089" y="2518793"/>
            <a:ext cx="206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</a:rPr>
              <a:t>Sathwik Vintha - 2110110469</a:t>
            </a:r>
          </a:p>
          <a:p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</a:rPr>
              <a:t>Harshvith Vydana - 2110110763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22030" y="328325"/>
            <a:ext cx="1948814" cy="4406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395"/>
              </a:spcBef>
            </a:pPr>
            <a:r>
              <a:rPr sz="1450" b="0" spc="65" dirty="0">
                <a:latin typeface="Cambria"/>
                <a:cs typeface="Cambria"/>
              </a:rPr>
              <a:t>Future</a:t>
            </a:r>
            <a:r>
              <a:rPr sz="1450" b="0" spc="10" dirty="0">
                <a:latin typeface="Cambria"/>
                <a:cs typeface="Cambria"/>
              </a:rPr>
              <a:t> </a:t>
            </a:r>
            <a:r>
              <a:rPr sz="1450" b="0" spc="80" dirty="0">
                <a:latin typeface="Cambria"/>
                <a:cs typeface="Cambria"/>
              </a:rPr>
              <a:t>Directions</a:t>
            </a:r>
            <a:r>
              <a:rPr sz="1450" b="0" spc="15" dirty="0">
                <a:latin typeface="Cambria"/>
                <a:cs typeface="Cambria"/>
              </a:rPr>
              <a:t> </a:t>
            </a:r>
            <a:r>
              <a:rPr sz="1450" b="0" spc="90" dirty="0">
                <a:latin typeface="Cambria"/>
                <a:cs typeface="Cambria"/>
              </a:rPr>
              <a:t>and </a:t>
            </a:r>
            <a:r>
              <a:rPr sz="1450" b="0" spc="-305" dirty="0">
                <a:latin typeface="Cambria"/>
                <a:cs typeface="Cambria"/>
              </a:rPr>
              <a:t> </a:t>
            </a:r>
            <a:r>
              <a:rPr sz="1450" b="0" spc="70" dirty="0">
                <a:latin typeface="Cambria"/>
                <a:cs typeface="Cambria"/>
              </a:rPr>
              <a:t>Innovations</a:t>
            </a:r>
            <a:endParaRPr sz="1450" dirty="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7350" y="962025"/>
            <a:ext cx="2245360" cy="23705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900" b="1" i="0" dirty="0">
                <a:solidFill>
                  <a:srgbClr val="FFFFFF"/>
                </a:solidFill>
                <a:effectLst/>
                <a:latin typeface="Söhne"/>
              </a:rPr>
              <a:t> Deep Learning Integration</a:t>
            </a:r>
            <a:r>
              <a:rPr lang="en-IN" sz="900" b="0" i="0" dirty="0">
                <a:solidFill>
                  <a:srgbClr val="FFFFFF"/>
                </a:solidFill>
                <a:effectLst/>
                <a:latin typeface="Söhne"/>
              </a:rPr>
              <a:t>: Integrating deep learning techniques to enhance accuracy and efficiency.</a:t>
            </a:r>
          </a:p>
          <a:p>
            <a:pPr algn="l"/>
            <a:endParaRPr lang="en-IN" sz="900" dirty="0">
              <a:solidFill>
                <a:srgbClr val="FFFFFF"/>
              </a:solidFill>
              <a:latin typeface="Söhne"/>
            </a:endParaRPr>
          </a:p>
          <a:p>
            <a:pPr algn="l"/>
            <a:r>
              <a:rPr lang="en-IN" sz="900" b="1" i="0" dirty="0">
                <a:solidFill>
                  <a:srgbClr val="FFFFFF"/>
                </a:solidFill>
                <a:effectLst/>
                <a:latin typeface="Söhne"/>
              </a:rPr>
              <a:t>2. Real-time Optimization</a:t>
            </a:r>
            <a:r>
              <a:rPr lang="en-IN" sz="900" b="0" i="0" dirty="0">
                <a:solidFill>
                  <a:srgbClr val="FFFFFF"/>
                </a:solidFill>
                <a:effectLst/>
                <a:latin typeface="Söhne"/>
              </a:rPr>
              <a:t>: Optimizing algorithms for real-time performance in critical applications.</a:t>
            </a:r>
          </a:p>
          <a:p>
            <a:pPr algn="l"/>
            <a:endParaRPr lang="en-IN" sz="900" dirty="0">
              <a:solidFill>
                <a:srgbClr val="FFFFFF"/>
              </a:solidFill>
              <a:latin typeface="Söhne"/>
            </a:endParaRPr>
          </a:p>
          <a:p>
            <a:pPr algn="l"/>
            <a:r>
              <a:rPr lang="en-IN" sz="900" b="1" i="0" dirty="0">
                <a:solidFill>
                  <a:srgbClr val="FFFFFF"/>
                </a:solidFill>
                <a:effectLst/>
                <a:latin typeface="Söhne"/>
              </a:rPr>
              <a:t>3. Multi-scale Analysis</a:t>
            </a:r>
            <a:r>
              <a:rPr lang="en-IN" sz="900" b="0" i="0" dirty="0">
                <a:solidFill>
                  <a:srgbClr val="FFFFFF"/>
                </a:solidFill>
                <a:effectLst/>
                <a:latin typeface="Söhne"/>
              </a:rPr>
              <a:t>: Enhancing capability to detect objects at various scales and handle distortions.</a:t>
            </a:r>
            <a:endParaRPr lang="en-IN" sz="900" dirty="0">
              <a:solidFill>
                <a:srgbClr val="FFFFFF"/>
              </a:solidFill>
              <a:latin typeface="Söhne"/>
            </a:endParaRPr>
          </a:p>
          <a:p>
            <a:pPr algn="l"/>
            <a:endParaRPr lang="en-IN" sz="900" b="1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IN" sz="900" b="1" dirty="0">
                <a:solidFill>
                  <a:srgbClr val="FFFFFF"/>
                </a:solidFill>
                <a:latin typeface="Söhne"/>
              </a:rPr>
              <a:t>4. </a:t>
            </a:r>
            <a:r>
              <a:rPr lang="en-IN" sz="900" b="1" i="0" dirty="0">
                <a:solidFill>
                  <a:srgbClr val="FFFFFF"/>
                </a:solidFill>
                <a:effectLst/>
                <a:latin typeface="Söhne"/>
              </a:rPr>
              <a:t>Hardware Acceleration</a:t>
            </a:r>
            <a:r>
              <a:rPr lang="en-IN" sz="900" b="0" i="0" dirty="0">
                <a:solidFill>
                  <a:srgbClr val="FFFFFF"/>
                </a:solidFill>
                <a:effectLst/>
                <a:latin typeface="Söhne"/>
              </a:rPr>
              <a:t>: Developing specialized hardware accelerators for faster computations and lower power consumption.</a:t>
            </a:r>
          </a:p>
          <a:p>
            <a:pPr algn="l"/>
            <a:br>
              <a:rPr lang="en-IN" sz="900" b="0" i="0" dirty="0">
                <a:solidFill>
                  <a:srgbClr val="FFFFFF"/>
                </a:solidFill>
                <a:effectLst/>
                <a:latin typeface="Inter"/>
              </a:rPr>
            </a:br>
            <a:endParaRPr lang="en-IN" sz="900" b="0" i="0" dirty="0">
              <a:solidFill>
                <a:srgbClr val="FFFFFF"/>
              </a:solidFill>
              <a:effectLst/>
              <a:latin typeface="Int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21063" y="821766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2CC1-7229-E6F5-EF17-FC7A6FF3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47" y="129877"/>
            <a:ext cx="2577005" cy="253916"/>
          </a:xfrm>
        </p:spPr>
        <p:txBody>
          <a:bodyPr/>
          <a:lstStyle/>
          <a:p>
            <a:r>
              <a:rPr lang="en-US" dirty="0"/>
              <a:t>Code Implementation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F12CF-16D1-8695-9087-C782A731E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093" y="684844"/>
            <a:ext cx="5384512" cy="83099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Link :- </a:t>
            </a: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colab.research.google.com</a:t>
            </a:r>
            <a:r>
              <a:rPr lang="en-US" dirty="0">
                <a:solidFill>
                  <a:schemeClr val="bg1"/>
                </a:solidFill>
              </a:rPr>
              <a:t>/drive/1N6MXmypQbD1MU0XK0ktbz2bhOMWLel01?usp=sharing</a:t>
            </a:r>
          </a:p>
        </p:txBody>
      </p:sp>
    </p:spTree>
    <p:extLst>
      <p:ext uri="{BB962C8B-B14F-4D97-AF65-F5344CB8AC3E}">
        <p14:creationId xmlns:p14="http://schemas.microsoft.com/office/powerpoint/2010/main" val="208276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146" y="1213290"/>
            <a:ext cx="3227070" cy="1060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2299"/>
              </a:lnSpc>
              <a:spcBef>
                <a:spcPts val="80"/>
              </a:spcBef>
            </a:pPr>
            <a:r>
              <a:rPr sz="1100" b="1" spc="4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conclusion,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150" b="1" i="1" spc="30" dirty="0">
                <a:solidFill>
                  <a:srgbClr val="FFFFFF"/>
                </a:solidFill>
                <a:latin typeface="Cambria"/>
                <a:cs typeface="Cambria"/>
              </a:rPr>
              <a:t>Hough </a:t>
            </a:r>
            <a:r>
              <a:rPr sz="1150" b="1" i="1" spc="5" dirty="0">
                <a:solidFill>
                  <a:srgbClr val="FFFFFF"/>
                </a:solidFill>
                <a:latin typeface="Cambria"/>
                <a:cs typeface="Cambria"/>
              </a:rPr>
              <a:t>Transform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stands </a:t>
            </a:r>
            <a:r>
              <a:rPr sz="1100" b="1" dirty="0">
                <a:solidFill>
                  <a:srgbClr val="FFFFFF"/>
                </a:solidFill>
                <a:latin typeface="Cambria"/>
                <a:cs typeface="Cambria"/>
              </a:rPr>
              <a:t>as </a:t>
            </a:r>
            <a:r>
              <a:rPr sz="1100" b="1" spc="-5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100" b="1" spc="-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cornerstone in </a:t>
            </a:r>
            <a:r>
              <a:rPr sz="1100" b="1" spc="15" dirty="0">
                <a:solidFill>
                  <a:srgbClr val="FFFFFF"/>
                </a:solidFill>
                <a:latin typeface="Cambria"/>
                <a:cs typeface="Cambria"/>
              </a:rPr>
              <a:t>pattern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recognition, image 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Cambria"/>
                <a:cs typeface="Cambria"/>
              </a:rPr>
              <a:t>analysis, 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and computer </a:t>
            </a:r>
            <a:r>
              <a:rPr sz="1100" b="1" spc="15" dirty="0">
                <a:solidFill>
                  <a:srgbClr val="FFFFFF"/>
                </a:solidFill>
                <a:latin typeface="Cambria"/>
                <a:cs typeface="Cambria"/>
              </a:rPr>
              <a:t>vision. Its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wide-ranging 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applications 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potential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further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 advancements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15" dirty="0">
                <a:solidFill>
                  <a:srgbClr val="FFFFFF"/>
                </a:solidFill>
                <a:latin typeface="Cambria"/>
                <a:cs typeface="Cambria"/>
              </a:rPr>
              <a:t>make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indispensable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tool</a:t>
            </a:r>
            <a:r>
              <a:rPr sz="1100" b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1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40" dirty="0">
                <a:solidFill>
                  <a:srgbClr val="FFFFFF"/>
                </a:solidFill>
                <a:latin typeface="Cambria"/>
                <a:cs typeface="Cambria"/>
              </a:rPr>
              <a:t>modern</a:t>
            </a:r>
            <a:r>
              <a:rPr sz="1100" b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Cambria"/>
                <a:cs typeface="Cambria"/>
              </a:rPr>
              <a:t>technology.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8894" y="624176"/>
            <a:ext cx="163068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0" spc="60" dirty="0">
                <a:solidFill>
                  <a:srgbClr val="FFFFFF"/>
                </a:solidFill>
                <a:latin typeface="SimSun"/>
                <a:cs typeface="SimSun"/>
              </a:rPr>
              <a:t>Conclusion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6223" y="1175372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200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1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1475740" cy="1989455"/>
            <a:chOff x="1512" y="1298544"/>
            <a:chExt cx="147574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34393" y="691533"/>
            <a:ext cx="165100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b="0" spc="90" dirty="0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300" y="1242354"/>
            <a:ext cx="1955800" cy="11154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06200"/>
              </a:lnSpc>
              <a:spcBef>
                <a:spcPts val="50"/>
              </a:spcBef>
            </a:pPr>
            <a:r>
              <a:rPr lang="en-IN" sz="850" spc="30" dirty="0">
                <a:solidFill>
                  <a:srgbClr val="FFFFFF"/>
                </a:solidFill>
                <a:latin typeface="Cambria"/>
                <a:cs typeface="Cambria"/>
              </a:rPr>
              <a:t>The Hough transform was first proposed by Paul Hough in 1962 as a method for detecting lines in images. It was later extended to detect other shapes like circles and ellipses.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This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presentation </a:t>
            </a:r>
            <a:r>
              <a:rPr sz="850" spc="15" dirty="0">
                <a:solidFill>
                  <a:srgbClr val="FFFFFF"/>
                </a:solidFill>
                <a:latin typeface="Cambria"/>
                <a:cs typeface="Cambria"/>
              </a:rPr>
              <a:t>will </a:t>
            </a:r>
            <a:r>
              <a:rPr sz="850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delve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Hough </a:t>
            </a:r>
            <a:r>
              <a:rPr sz="850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Transform </a:t>
            </a:r>
            <a:r>
              <a:rPr sz="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its </a:t>
            </a:r>
            <a:r>
              <a:rPr sz="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impact </a:t>
            </a:r>
            <a:r>
              <a:rPr sz="850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various </a:t>
            </a:r>
            <a:r>
              <a:rPr sz="8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ﬁelds.</a:t>
            </a:r>
            <a:endParaRPr sz="85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4923" y="1045863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200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1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1475740" cy="1989455"/>
            <a:chOff x="1512" y="1298544"/>
            <a:chExt cx="147574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36750" y="61812"/>
            <a:ext cx="109220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150" b="0" spc="125" dirty="0">
                <a:latin typeface="Cambria"/>
                <a:cs typeface="Cambria"/>
              </a:rPr>
              <a:t>A</a:t>
            </a:r>
            <a:r>
              <a:rPr sz="2150" b="0" spc="105" dirty="0">
                <a:latin typeface="Cambria"/>
                <a:cs typeface="Cambria"/>
              </a:rPr>
              <a:t>b</a:t>
            </a:r>
            <a:r>
              <a:rPr sz="2150" b="0" spc="60" dirty="0">
                <a:latin typeface="Cambria"/>
                <a:cs typeface="Cambria"/>
              </a:rPr>
              <a:t>stract</a:t>
            </a:r>
            <a:endParaRPr sz="2150" dirty="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514" y="814081"/>
            <a:ext cx="2626493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800" b="0" i="0" dirty="0">
                <a:solidFill>
                  <a:srgbClr val="ECECEC"/>
                </a:solidFill>
                <a:effectLst/>
                <a:latin typeface="Söhne"/>
              </a:rPr>
              <a:t>Hough Transform (HT) simplifies line detection by converting it into a task of finding peak points in a parameter space.</a:t>
            </a:r>
          </a:p>
          <a:p>
            <a:pPr algn="l"/>
            <a:endParaRPr lang="en-IN" sz="8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800" b="0" i="0" dirty="0">
                <a:solidFill>
                  <a:srgbClr val="ECECEC"/>
                </a:solidFill>
                <a:effectLst/>
                <a:latin typeface="Söhne"/>
              </a:rPr>
              <a:t>Generalized Hough Transform (GHT) extends this to detect arbitrary shapes by representing them as single points in the parameter space.</a:t>
            </a:r>
          </a:p>
          <a:p>
            <a:pPr algn="l"/>
            <a:endParaRPr lang="en-IN" sz="8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800" b="0" i="0" dirty="0">
                <a:solidFill>
                  <a:srgbClr val="ECECEC"/>
                </a:solidFill>
                <a:effectLst/>
                <a:latin typeface="Söhne"/>
              </a:rPr>
              <a:t>GHT efficiently detects lines even in noisy or incomplete images, enhancing robustness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800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800" b="0" i="0" dirty="0">
                <a:solidFill>
                  <a:srgbClr val="ECECEC"/>
                </a:solidFill>
                <a:effectLst/>
                <a:latin typeface="Söhne"/>
              </a:rPr>
              <a:t>Steps involved in GHT include edge detection, accumulator array initialization, voting, peak detection, and thresholding.</a:t>
            </a:r>
          </a:p>
          <a:p>
            <a:pPr algn="l"/>
            <a:endParaRPr lang="en-IN" sz="800" b="0" i="0" dirty="0">
              <a:solidFill>
                <a:srgbClr val="ECECEC"/>
              </a:solidFill>
              <a:effectLst/>
              <a:latin typeface="Söhn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1D5D6AD4-FDAD-483D-A7B2-C3FC64DD37A2}"/>
              </a:ext>
            </a:extLst>
          </p:cNvPr>
          <p:cNvSpPr/>
          <p:nvPr/>
        </p:nvSpPr>
        <p:spPr>
          <a:xfrm>
            <a:off x="2135360" y="416142"/>
            <a:ext cx="893590" cy="45719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350" y="216823"/>
            <a:ext cx="2700655" cy="2192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350" spc="10" dirty="0"/>
              <a:t>Understanding</a:t>
            </a:r>
            <a:r>
              <a:rPr sz="1350" spc="25" dirty="0"/>
              <a:t> </a:t>
            </a:r>
            <a:r>
              <a:rPr sz="1350" spc="40" dirty="0"/>
              <a:t>Hough</a:t>
            </a:r>
            <a:r>
              <a:rPr sz="1350" spc="-10" dirty="0"/>
              <a:t> </a:t>
            </a:r>
            <a:r>
              <a:rPr sz="1350" dirty="0"/>
              <a:t>Transform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554" y="540558"/>
            <a:ext cx="5512435" cy="845744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3189" marR="5080" indent="-111125">
              <a:lnSpc>
                <a:spcPts val="1270"/>
              </a:lnSpc>
              <a:spcBef>
                <a:spcPts val="175"/>
              </a:spcBef>
            </a:pPr>
            <a:r>
              <a:rPr lang="en-US" sz="850" spc="55" dirty="0">
                <a:solidFill>
                  <a:srgbClr val="FFFFFF"/>
                </a:solidFill>
                <a:latin typeface="Cambria"/>
                <a:cs typeface="Cambria"/>
              </a:rPr>
              <a:t>  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850" spc="70" dirty="0">
                <a:solidFill>
                  <a:srgbClr val="FFFFFF"/>
                </a:solidFill>
                <a:latin typeface="Cambria"/>
                <a:cs typeface="Cambria"/>
              </a:rPr>
              <a:t>Hough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Transform 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technique used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image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processing 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850" spc="65" dirty="0">
                <a:solidFill>
                  <a:srgbClr val="FFFFFF"/>
                </a:solidFill>
                <a:latin typeface="Cambria"/>
                <a:cs typeface="Cambria"/>
              </a:rPr>
              <a:t>computer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vision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detecting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shapes,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particularly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lines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circles,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image.It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initially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developed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patterns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binary</a:t>
            </a:r>
            <a:endParaRPr sz="850" dirty="0">
              <a:latin typeface="Cambria"/>
              <a:cs typeface="Cambria"/>
            </a:endParaRPr>
          </a:p>
          <a:p>
            <a:pPr marL="123189" marR="78740">
              <a:lnSpc>
                <a:spcPts val="1250"/>
              </a:lnSpc>
              <a:spcBef>
                <a:spcPts val="15"/>
              </a:spcBef>
            </a:pP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images,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focusing </a:t>
            </a:r>
            <a:r>
              <a:rPr sz="850" spc="70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problem </a:t>
            </a:r>
            <a:r>
              <a:rPr sz="850" spc="65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line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detection.The </a:t>
            </a:r>
            <a:r>
              <a:rPr sz="850" spc="70" dirty="0">
                <a:solidFill>
                  <a:srgbClr val="FFFFFF"/>
                </a:solidFill>
                <a:latin typeface="Cambria"/>
                <a:cs typeface="Cambria"/>
              </a:rPr>
              <a:t>Hough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Transform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represents lines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polar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 coordinate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Cambria"/>
                <a:cs typeface="Cambria"/>
              </a:rPr>
              <a:t>(rho,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theta).Each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point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Cambria"/>
                <a:cs typeface="Cambria"/>
              </a:rPr>
              <a:t>(x,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-30" dirty="0">
                <a:solidFill>
                  <a:srgbClr val="FFFFFF"/>
                </a:solidFill>
                <a:latin typeface="Cambria"/>
                <a:cs typeface="Cambria"/>
              </a:rPr>
              <a:t>y)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Cartesian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space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corresponds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a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sinusoidal curve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endParaRPr sz="850" dirty="0">
              <a:latin typeface="Cambria"/>
              <a:cs typeface="Cambria"/>
            </a:endParaRPr>
          </a:p>
          <a:p>
            <a:pPr marL="123189">
              <a:lnSpc>
                <a:spcPct val="100000"/>
              </a:lnSpc>
              <a:spcBef>
                <a:spcPts val="170"/>
              </a:spcBef>
            </a:pP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85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70" dirty="0">
                <a:solidFill>
                  <a:srgbClr val="FFFFFF"/>
                </a:solidFill>
                <a:latin typeface="Cambria"/>
                <a:cs typeface="Cambria"/>
              </a:rPr>
              <a:t>Hough</a:t>
            </a:r>
            <a:r>
              <a:rPr sz="85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space.</a:t>
            </a:r>
            <a:endParaRPr sz="85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040" y="1587081"/>
            <a:ext cx="3145462" cy="14917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1F2AE022-B14A-EF14-BF66-E93915CA2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733425"/>
            <a:ext cx="4947241" cy="223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C14AF2-983F-D4F7-A207-A7163E053CBA}"/>
              </a:ext>
            </a:extLst>
          </p:cNvPr>
          <p:cNvSpPr txBox="1"/>
          <p:nvPr/>
        </p:nvSpPr>
        <p:spPr>
          <a:xfrm>
            <a:off x="1348111" y="0"/>
            <a:ext cx="3403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20" dirty="0">
                <a:solidFill>
                  <a:schemeClr val="accent5"/>
                </a:solidFill>
                <a:latin typeface="Cambria" panose="02040503050406030204" pitchFamily="18" charset="0"/>
              </a:rPr>
              <a:t>Mathematical Representation of</a:t>
            </a:r>
            <a:br>
              <a:rPr lang="en-US" spc="5" dirty="0">
                <a:solidFill>
                  <a:schemeClr val="accent5"/>
                </a:solidFill>
                <a:latin typeface="Cambria" panose="02040503050406030204" pitchFamily="18" charset="0"/>
              </a:rPr>
            </a:br>
            <a:r>
              <a:rPr lang="en-US" spc="55" dirty="0">
                <a:solidFill>
                  <a:schemeClr val="accent5"/>
                </a:solidFill>
                <a:latin typeface="Cambria" panose="02040503050406030204" pitchFamily="18" charset="0"/>
              </a:rPr>
              <a:t>Hough</a:t>
            </a:r>
            <a:r>
              <a:rPr lang="en-US" spc="-40" dirty="0">
                <a:solidFill>
                  <a:schemeClr val="accent5"/>
                </a:solidFill>
                <a:latin typeface="Cambria" panose="02040503050406030204" pitchFamily="18" charset="0"/>
              </a:rPr>
              <a:t> </a:t>
            </a:r>
            <a:r>
              <a:rPr lang="en-US" spc="10" dirty="0">
                <a:solidFill>
                  <a:schemeClr val="accent5"/>
                </a:solidFill>
                <a:latin typeface="Cambria" panose="02040503050406030204" pitchFamily="18" charset="0"/>
              </a:rPr>
              <a:t>Transform</a:t>
            </a:r>
            <a:endParaRPr lang="en-US" dirty="0">
              <a:solidFill>
                <a:schemeClr val="accent5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847" y="129877"/>
            <a:ext cx="2577005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495" marR="5080" indent="-210820" algn="ctr">
              <a:lnSpc>
                <a:spcPct val="100000"/>
              </a:lnSpc>
              <a:spcBef>
                <a:spcPts val="105"/>
              </a:spcBef>
            </a:pPr>
            <a:r>
              <a:rPr lang="el-GR" b="0" i="0" dirty="0">
                <a:solidFill>
                  <a:srgbClr val="FFFF00"/>
                </a:solidFill>
                <a:effectLst/>
                <a:latin typeface="ui-monospace"/>
              </a:rPr>
              <a:t>ρ</a:t>
            </a:r>
            <a:r>
              <a:rPr lang="en-US" b="0" i="0" dirty="0">
                <a:solidFill>
                  <a:schemeClr val="accent5"/>
                </a:solidFill>
                <a:effectLst/>
                <a:latin typeface="ui-monospace"/>
              </a:rPr>
              <a:t> (rho) and </a:t>
            </a:r>
            <a:r>
              <a:rPr lang="el-GR" b="0" i="0" dirty="0">
                <a:solidFill>
                  <a:srgbClr val="FFFF00"/>
                </a:solidFill>
                <a:effectLst/>
                <a:latin typeface="ui-monospace"/>
              </a:rPr>
              <a:t>θ</a:t>
            </a:r>
            <a:r>
              <a:rPr lang="en-US" b="0" i="0" dirty="0">
                <a:solidFill>
                  <a:srgbClr val="FFFF00"/>
                </a:solidFill>
                <a:effectLst/>
                <a:latin typeface="ui-monospace"/>
              </a:rPr>
              <a:t> </a:t>
            </a:r>
            <a:r>
              <a:rPr lang="en-US" b="0" i="0" dirty="0">
                <a:solidFill>
                  <a:schemeClr val="accent5"/>
                </a:solidFill>
                <a:effectLst/>
                <a:latin typeface="ui-monospace"/>
              </a:rPr>
              <a:t>(theta)</a:t>
            </a:r>
            <a:endParaRPr lang="en-IN" spc="-25" dirty="0">
              <a:solidFill>
                <a:srgbClr val="FFFF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150" y="504825"/>
            <a:ext cx="5579110" cy="6121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  <a:spcBef>
                <a:spcPts val="70"/>
              </a:spcBef>
            </a:pP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The rho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parameter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corresponds to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 distance </a:t>
            </a:r>
            <a:r>
              <a:rPr sz="1250" spc="85" dirty="0">
                <a:solidFill>
                  <a:srgbClr val="FFFFFF"/>
                </a:solidFill>
                <a:latin typeface="Cambria"/>
                <a:cs typeface="Cambria"/>
              </a:rPr>
              <a:t>from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origin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closest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point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2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line.</a:t>
            </a:r>
            <a:r>
              <a:rPr lang="en-US"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theta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parameter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 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angle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 between</a:t>
            </a:r>
            <a:r>
              <a:rPr sz="12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x-axis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normal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 line.</a:t>
            </a:r>
            <a:endParaRPr sz="1250" dirty="0">
              <a:latin typeface="Cambria"/>
              <a:cs typeface="Cambria"/>
            </a:endParaRPr>
          </a:p>
        </p:txBody>
      </p:sp>
      <p:pic>
        <p:nvPicPr>
          <p:cNvPr id="9" name="Picture 8" descr="A screen shot of a math diagram&#10;&#10;Description automatically generated">
            <a:extLst>
              <a:ext uri="{FF2B5EF4-FFF2-40B4-BE49-F238E27FC236}">
                <a16:creationId xmlns:a16="http://schemas.microsoft.com/office/drawing/2014/main" id="{0269F8BC-F385-F68B-9868-31ED9C74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43" y="1230092"/>
            <a:ext cx="1761212" cy="18039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554" y="184996"/>
            <a:ext cx="2783205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9165" marR="5080" indent="-927100" algn="ctr">
              <a:lnSpc>
                <a:spcPct val="100000"/>
              </a:lnSpc>
              <a:spcBef>
                <a:spcPts val="105"/>
              </a:spcBef>
            </a:pPr>
            <a:r>
              <a:rPr spc="35" dirty="0"/>
              <a:t>Edge </a:t>
            </a:r>
            <a:r>
              <a:rPr lang="en-US" spc="25" dirty="0"/>
              <a:t>D</a:t>
            </a:r>
            <a:r>
              <a:rPr spc="25" dirty="0"/>
              <a:t>etection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30487" y="557915"/>
            <a:ext cx="5694045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Prior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Cambria"/>
                <a:cs typeface="Cambria"/>
              </a:rPr>
              <a:t>Hough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Transform,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edge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Cambria"/>
                <a:cs typeface="Cambria"/>
              </a:rPr>
              <a:t>algorithms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(e.g.,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Cambria"/>
                <a:cs typeface="Cambria"/>
              </a:rPr>
              <a:t>Canny</a:t>
            </a:r>
            <a:r>
              <a:rPr sz="11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edge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detector)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are </a:t>
            </a:r>
            <a:r>
              <a:rPr sz="1100" spc="-229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often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applied</a:t>
            </a:r>
            <a:r>
              <a:rPr sz="11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1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11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mbria"/>
                <a:cs typeface="Cambria"/>
              </a:rPr>
              <a:t>potential</a:t>
            </a:r>
            <a:r>
              <a:rPr sz="11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lines.</a:t>
            </a:r>
            <a:r>
              <a:rPr lang="en-US" sz="1100" spc="30" dirty="0">
                <a:solidFill>
                  <a:srgbClr val="FFFFFF"/>
                </a:solidFill>
                <a:latin typeface="Cambria"/>
                <a:cs typeface="Cambria"/>
              </a:rPr>
              <a:t> Here, we find the aligned points in the image that creates the lines.</a:t>
            </a:r>
            <a:endParaRPr sz="1100" dirty="0">
              <a:latin typeface="Cambria"/>
              <a:cs typeface="Cambria"/>
            </a:endParaRPr>
          </a:p>
        </p:txBody>
      </p:sp>
      <p:pic>
        <p:nvPicPr>
          <p:cNvPr id="2050" name="Picture 2" descr="Canny Edge Detector, Hough Transform, LineSegmentDetector and CamScanner  Clone | IUST Projects">
            <a:extLst>
              <a:ext uri="{FF2B5EF4-FFF2-40B4-BE49-F238E27FC236}">
                <a16:creationId xmlns:a16="http://schemas.microsoft.com/office/drawing/2014/main" id="{ECEAAB3E-ECA7-9583-7837-3C1D1976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343025"/>
            <a:ext cx="471124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169424-F305-18E9-12C8-279257DCE647}"/>
              </a:ext>
            </a:extLst>
          </p:cNvPr>
          <p:cNvSpPr txBox="1"/>
          <p:nvPr/>
        </p:nvSpPr>
        <p:spPr>
          <a:xfrm>
            <a:off x="730707" y="2790825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Input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EE1F5-5497-66DA-324C-800CC7921E89}"/>
              </a:ext>
            </a:extLst>
          </p:cNvPr>
          <p:cNvSpPr txBox="1"/>
          <p:nvPr/>
        </p:nvSpPr>
        <p:spPr>
          <a:xfrm>
            <a:off x="2362119" y="2826899"/>
            <a:ext cx="29500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Edge Image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4D788-6FB9-4B56-B3E1-0CFD1E03DAD3}"/>
              </a:ext>
            </a:extLst>
          </p:cNvPr>
          <p:cNvSpPr txBox="1"/>
          <p:nvPr/>
        </p:nvSpPr>
        <p:spPr>
          <a:xfrm>
            <a:off x="3917950" y="2820809"/>
            <a:ext cx="29500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Lines Detected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740B-07D1-831F-5B73-3BD58165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847" y="129877"/>
            <a:ext cx="2660103" cy="507831"/>
          </a:xfrm>
        </p:spPr>
        <p:txBody>
          <a:bodyPr/>
          <a:lstStyle/>
          <a:p>
            <a:pPr algn="ctr"/>
            <a:r>
              <a:rPr lang="en-US" dirty="0"/>
              <a:t>Working of Hough Transform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543A8-03CC-8C56-C033-7B4D2063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7150" y="1644075"/>
            <a:ext cx="3301855" cy="11350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FCBC599-CDA9-803F-BFC4-A4D619C26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733425"/>
            <a:ext cx="4953000" cy="23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0"/>
            <a:ext cx="2413000" cy="3288029"/>
            <a:chOff x="1512" y="0"/>
            <a:chExt cx="2413000" cy="3288029"/>
          </a:xfrm>
        </p:grpSpPr>
        <p:sp>
          <p:nvSpPr>
            <p:cNvPr id="4" name="object 4"/>
            <p:cNvSpPr/>
            <p:nvPr/>
          </p:nvSpPr>
          <p:spPr>
            <a:xfrm>
              <a:off x="317647" y="2034374"/>
              <a:ext cx="2061210" cy="1254125"/>
            </a:xfrm>
            <a:custGeom>
              <a:avLst/>
              <a:gdLst/>
              <a:ahLst/>
              <a:cxn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957239"/>
              <a:ext cx="1294765" cy="2061210"/>
            </a:xfrm>
            <a:custGeom>
              <a:avLst/>
              <a:gdLst/>
              <a:ahLst/>
              <a:cxn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321" y="0"/>
              <a:ext cx="2036670" cy="193353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557" y="359975"/>
            <a:ext cx="282384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0" spc="75" dirty="0">
                <a:latin typeface="Cambria"/>
                <a:cs typeface="Cambria"/>
              </a:rPr>
              <a:t>Challenges</a:t>
            </a:r>
            <a:r>
              <a:rPr sz="1750" b="0" spc="20" dirty="0">
                <a:latin typeface="Cambria"/>
                <a:cs typeface="Cambria"/>
              </a:rPr>
              <a:t> </a:t>
            </a:r>
            <a:r>
              <a:rPr sz="1750" b="0" spc="80" dirty="0">
                <a:latin typeface="Cambria"/>
                <a:cs typeface="Cambria"/>
              </a:rPr>
              <a:t>and</a:t>
            </a:r>
            <a:r>
              <a:rPr sz="1750" b="0" spc="20" dirty="0">
                <a:latin typeface="Cambria"/>
                <a:cs typeface="Cambria"/>
              </a:rPr>
              <a:t> </a:t>
            </a:r>
            <a:r>
              <a:rPr sz="1750" b="0" spc="65" dirty="0">
                <a:latin typeface="Cambria"/>
                <a:cs typeface="Cambria"/>
              </a:rPr>
              <a:t>Limitations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3436" y="106499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489" y="15646"/>
                </a:moveTo>
                <a:lnTo>
                  <a:pt x="17843" y="0"/>
                </a:lnTo>
                <a:lnTo>
                  <a:pt x="15646" y="0"/>
                </a:lnTo>
                <a:lnTo>
                  <a:pt x="0" y="15646"/>
                </a:lnTo>
                <a:lnTo>
                  <a:pt x="0" y="17843"/>
                </a:lnTo>
                <a:lnTo>
                  <a:pt x="15646" y="33489"/>
                </a:lnTo>
                <a:lnTo>
                  <a:pt x="17843" y="33489"/>
                </a:lnTo>
                <a:lnTo>
                  <a:pt x="33489" y="17843"/>
                </a:lnTo>
                <a:lnTo>
                  <a:pt x="33489" y="16751"/>
                </a:lnTo>
                <a:lnTo>
                  <a:pt x="33489" y="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0791" y="172402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33489" y="15646"/>
                </a:moveTo>
                <a:lnTo>
                  <a:pt x="17843" y="0"/>
                </a:lnTo>
                <a:lnTo>
                  <a:pt x="15646" y="0"/>
                </a:lnTo>
                <a:lnTo>
                  <a:pt x="0" y="15646"/>
                </a:lnTo>
                <a:lnTo>
                  <a:pt x="0" y="17856"/>
                </a:lnTo>
                <a:lnTo>
                  <a:pt x="15646" y="33489"/>
                </a:lnTo>
                <a:lnTo>
                  <a:pt x="17843" y="33489"/>
                </a:lnTo>
                <a:lnTo>
                  <a:pt x="33489" y="17856"/>
                </a:lnTo>
                <a:lnTo>
                  <a:pt x="33489" y="16738"/>
                </a:lnTo>
                <a:lnTo>
                  <a:pt x="33489" y="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9600" y="991414"/>
            <a:ext cx="2103120" cy="121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Sensitivity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parameter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tuning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can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be 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challenge.Computational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complexity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can </a:t>
            </a:r>
            <a:r>
              <a:rPr sz="850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increase 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sz="850" spc="20" dirty="0">
                <a:solidFill>
                  <a:srgbClr val="FFFFFF"/>
                </a:solidFill>
                <a:latin typeface="Cambria"/>
                <a:cs typeface="Cambria"/>
              </a:rPr>
              <a:t>larger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images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complex </a:t>
            </a:r>
            <a:r>
              <a:rPr sz="850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scenes.</a:t>
            </a:r>
            <a:endParaRPr lang="en-US" sz="850" spc="35" dirty="0">
              <a:solidFill>
                <a:srgbClr val="FFFFFF"/>
              </a:solidFill>
              <a:latin typeface="Cambria"/>
              <a:cs typeface="Cambria"/>
            </a:endParaRPr>
          </a:p>
          <a:p>
            <a:pPr marL="12700" marR="5080">
              <a:lnSpc>
                <a:spcPct val="101800"/>
              </a:lnSpc>
              <a:spcBef>
                <a:spcPts val="95"/>
              </a:spcBef>
            </a:pPr>
            <a:endParaRPr sz="850" dirty="0">
              <a:latin typeface="Cambria"/>
              <a:cs typeface="Cambria"/>
            </a:endParaRPr>
          </a:p>
          <a:p>
            <a:pPr marL="12700" marR="92075">
              <a:lnSpc>
                <a:spcPct val="101099"/>
              </a:lnSpc>
            </a:pP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Handling</a:t>
            </a:r>
            <a:r>
              <a:rPr sz="8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noise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partial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occlusion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850" spc="-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real-world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images.Addressing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computational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demands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85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large-scale </a:t>
            </a:r>
            <a:r>
              <a:rPr sz="850" spc="-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5" dirty="0">
                <a:solidFill>
                  <a:srgbClr val="FFFFFF"/>
                </a:solidFill>
                <a:latin typeface="Cambria"/>
                <a:cs typeface="Cambria"/>
              </a:rPr>
              <a:t>image</a:t>
            </a:r>
            <a:r>
              <a:rPr sz="8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5" dirty="0">
                <a:solidFill>
                  <a:srgbClr val="FFFFFF"/>
                </a:solidFill>
                <a:latin typeface="Cambria"/>
                <a:cs typeface="Cambria"/>
              </a:rPr>
              <a:t>processing.</a:t>
            </a:r>
            <a:endParaRPr sz="850" dirty="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13150" y="733425"/>
            <a:ext cx="1928862" cy="45719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511</Words>
  <Application>Microsoft Macintosh PowerPoint</Application>
  <PresentationFormat>Custom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SimSun</vt:lpstr>
      <vt:lpstr>Arial</vt:lpstr>
      <vt:lpstr>Calibri</vt:lpstr>
      <vt:lpstr>Cambria</vt:lpstr>
      <vt:lpstr>Inter</vt:lpstr>
      <vt:lpstr>Lucida Sans Unicode</vt:lpstr>
      <vt:lpstr>Söhne</vt:lpstr>
      <vt:lpstr>ui-monospace</vt:lpstr>
      <vt:lpstr>Office Theme</vt:lpstr>
      <vt:lpstr>PowerPoint Presentation</vt:lpstr>
      <vt:lpstr>Introduction</vt:lpstr>
      <vt:lpstr>Abstract</vt:lpstr>
      <vt:lpstr>Understanding Hough Transform</vt:lpstr>
      <vt:lpstr>PowerPoint Presentation</vt:lpstr>
      <vt:lpstr>ρ (rho) and θ (theta)</vt:lpstr>
      <vt:lpstr>Edge Detection</vt:lpstr>
      <vt:lpstr>Working of Hough Transform Algorithm</vt:lpstr>
      <vt:lpstr>Challenges and Limitations</vt:lpstr>
      <vt:lpstr>Future Directions and  Innovations</vt:lpstr>
      <vt:lpstr>Code Implementation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Harshvith Vydana</cp:lastModifiedBy>
  <cp:revision>6</cp:revision>
  <dcterms:created xsi:type="dcterms:W3CDTF">2024-03-11T04:30:50Z</dcterms:created>
  <dcterms:modified xsi:type="dcterms:W3CDTF">2024-04-24T15:35:03Z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2023-12-17T00:00:00Z</vt:filetime>
  </property>
  <property fmtid="{D5CDD505-2E9C-101B-9397-08002B2CF9AE}" pid="3" name="LastSaved">
    <vt:filetime>2024-03-11T00:00:00Z</vt:filetime>
  </property>
</Properties>
</file>